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Corben" panose="020B0604020202020204" charset="0"/>
      <p:regular r:id="rId15"/>
      <p:bold r:id="rId16"/>
    </p:embeddedFont>
    <p:embeddedFont>
      <p:font typeface="Nobile" panose="020B0604020202020204" charset="0"/>
      <p:regular r:id="rId17"/>
      <p:bold r:id="rId18"/>
      <p:italic r:id="rId19"/>
      <p:boldItalic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21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1b40f50ca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381b40f50ca_2_189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06" name="Google Shape;306;g381b40f50ca_2_189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10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81b40f50ca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81b40f50ca_2_21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9" name="Google Shape;329;g381b40f50ca_2_210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11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1b40f50ca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381b40f50ca_2_42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6" name="Google Shape;146;g381b40f50ca_2_42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2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1b40f50c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381b40f50ca_2_51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6" name="Google Shape;156;g381b40f50ca_2_51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3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1b40f50ca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81b40f50ca_2_65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2" name="Google Shape;172;g381b40f50ca_2_65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4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1b40f50ca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381b40f50ca_2_91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9" name="Google Shape;199;g381b40f50ca_2_91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5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1b40f50ca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381b40f50ca_2_11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20" name="Google Shape;220;g381b40f50ca_2_110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6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81b40f50c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381b40f50ca_2_126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38" name="Google Shape;238;g381b40f50ca_2_126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7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81b40f50ca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381b40f50ca_2_143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56" name="Google Shape;256;g381b40f50ca_2_143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8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1b40f50ca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381b40f50ca_2_168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83" name="Google Shape;283;g381b40f50ca_2_168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9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1496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6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04164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9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30095" y="-1102133"/>
            <a:ext cx="4114801" cy="1035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25755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25754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 rot="10800000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2" name="Google Shape;82;p11"/>
            <p:cNvSpPr/>
            <p:nvPr/>
          </p:nvSpPr>
          <p:spPr>
            <a:xfrm rot="10800000" flipH="1">
              <a:off x="11619770" y="373807"/>
              <a:ext cx="526228" cy="2930667"/>
            </a:xfrm>
            <a:custGeom>
              <a:avLst/>
              <a:gdLst/>
              <a:ahLst/>
              <a:cxnLst/>
              <a:rect l="l" t="t" r="r" b="b"/>
              <a:pathLst>
                <a:path w="757287" h="3694096" extrusionOk="0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tile tx="0" ty="0" sx="6000" sy="6000" flip="none" algn="tl"/>
            </a:blipFill>
            <a:ln>
              <a:noFill/>
            </a:ln>
          </p:spPr>
        </p:sp>
        <p:sp>
          <p:nvSpPr>
            <p:cNvPr id="83" name="Google Shape;83;p11"/>
            <p:cNvSpPr/>
            <p:nvPr/>
          </p:nvSpPr>
          <p:spPr>
            <a:xfrm rot="10800000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 rot="5400000">
            <a:off x="7368014" y="2110214"/>
            <a:ext cx="5509787" cy="253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 rot="5400000">
            <a:off x="1953477" y="-529064"/>
            <a:ext cx="5509787" cy="781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25755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25754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0" name="Google Shape;90;p12"/>
          <p:cNvGrpSpPr/>
          <p:nvPr/>
        </p:nvGrpSpPr>
        <p:grpSpPr>
          <a:xfrm rot="10800000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91" name="Google Shape;91;p12"/>
            <p:cNvSpPr/>
            <p:nvPr/>
          </p:nvSpPr>
          <p:spPr>
            <a:xfrm rot="10800000" flipH="1">
              <a:off x="11619770" y="373807"/>
              <a:ext cx="526228" cy="2930667"/>
            </a:xfrm>
            <a:custGeom>
              <a:avLst/>
              <a:gdLst/>
              <a:ahLst/>
              <a:cxnLst/>
              <a:rect l="l" t="t" r="r" b="b"/>
              <a:pathLst>
                <a:path w="757287" h="3694096" extrusionOk="0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tile tx="0" ty="0" sx="6000" sy="6000" flip="none" algn="tl"/>
            </a:blipFill>
            <a:ln>
              <a:noFill/>
            </a:ln>
          </p:spPr>
        </p:sp>
        <p:sp>
          <p:nvSpPr>
            <p:cNvPr id="92" name="Google Shape;92;p12"/>
            <p:cNvSpPr/>
            <p:nvPr/>
          </p:nvSpPr>
          <p:spPr>
            <a:xfrm rot="10800000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2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600" b="1" cap="none"/>
            </a:lvl1pPr>
            <a:lvl2pPr lvl="1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600"/>
            </a:lvl3pPr>
            <a:lvl4pPr lvl="3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27" name="Google Shape;27;p3"/>
            <p:cNvSpPr/>
            <p:nvPr/>
          </p:nvSpPr>
          <p:spPr>
            <a:xfrm rot="10800000" flipH="1">
              <a:off x="11619770" y="373807"/>
              <a:ext cx="526228" cy="2930667"/>
            </a:xfrm>
            <a:custGeom>
              <a:avLst/>
              <a:gdLst/>
              <a:ahLst/>
              <a:cxnLst/>
              <a:rect l="l" t="t" r="r" b="b"/>
              <a:pathLst>
                <a:path w="757287" h="3694096" extrusionOk="0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tile tx="0" ty="0" sx="6000" sy="6000" flip="none" algn="tl"/>
            </a:blipFill>
            <a:ln>
              <a:noFill/>
            </a:ln>
          </p:spPr>
        </p:sp>
        <p:sp>
          <p:nvSpPr>
            <p:cNvPr id="28" name="Google Shape;28;p3"/>
            <p:cNvSpPr/>
            <p:nvPr/>
          </p:nvSpPr>
          <p:spPr>
            <a:xfrm rot="10800000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rgbClr val="FEE5D8"/>
          </a:solidFill>
          <a:ln>
            <a:noFill/>
          </a:ln>
          <a:effectLst>
            <a:outerShdw dist="165100" dir="2220000" algn="tr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600" b="1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1496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6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04164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9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1496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6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04164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9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000" b="1"/>
            </a:lvl1pPr>
            <a:lvl2pPr marL="914400" lvl="1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800" b="1"/>
            </a:lvl3pPr>
            <a:lvl4pPr marL="1828800" lvl="3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1496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6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04164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9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000" b="1"/>
            </a:lvl1pPr>
            <a:lvl2pPr marL="914400" lvl="1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800" b="1"/>
            </a:lvl3pPr>
            <a:lvl4pPr marL="1828800" lvl="3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1496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6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04164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9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prstGeom prst="rect">
            <a:avLst/>
          </a:prstGeom>
          <a:solidFill>
            <a:srgbClr val="FEE5D8"/>
          </a:solidFill>
          <a:ln>
            <a:noFill/>
          </a:ln>
          <a:effectLst>
            <a:outerShdw dist="165100" dir="18900000" algn="bl" rotWithShape="0">
              <a:srgbClr val="000000"/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1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132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  <a:defRPr sz="3200"/>
            </a:lvl1pPr>
            <a:lvl2pPr marL="914400" lvl="1" indent="-406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58139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  <a:defRPr sz="2400"/>
            </a:lvl3pPr>
            <a:lvl4pPr marL="1828800" lvl="3" indent="-355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3655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600"/>
            </a:lvl1pPr>
            <a:lvl2pPr marL="914400" lvl="1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200"/>
            </a:lvl3pPr>
            <a:lvl4pPr marL="1828800" lvl="3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b="1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600"/>
            </a:lvl1pPr>
            <a:lvl2pPr marL="914400" lvl="1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200"/>
            </a:lvl3pPr>
            <a:lvl4pPr marL="1828800" lvl="3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–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1496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–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164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 rot="10800000" flipH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12" name="Google Shape;12;p1"/>
            <p:cNvSpPr/>
            <p:nvPr/>
          </p:nvSpPr>
          <p:spPr>
            <a:xfrm rot="10800000" flipH="1">
              <a:off x="11619770" y="373807"/>
              <a:ext cx="526228" cy="2930667"/>
            </a:xfrm>
            <a:custGeom>
              <a:avLst/>
              <a:gdLst/>
              <a:ahLst/>
              <a:cxnLst/>
              <a:rect l="l" t="t" r="r" b="b"/>
              <a:pathLst>
                <a:path w="757287" h="3694096" extrusionOk="0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tile tx="0" ty="0" sx="6000" sy="6000" flip="none" algn="tl"/>
            </a:blip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 rot="10800000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504">
          <p15:clr>
            <a:srgbClr val="F26B43"/>
          </p15:clr>
        </p15:guide>
        <p15:guide id="3" pos="7176">
          <p15:clr>
            <a:srgbClr val="F26B43"/>
          </p15:clr>
        </p15:guide>
        <p15:guide id="4" orient="horz" pos="1272">
          <p15:clr>
            <a:srgbClr val="F26B43"/>
          </p15:clr>
        </p15:guide>
        <p15:guide id="5" orient="horz" pos="1728">
          <p15:clr>
            <a:srgbClr val="F26B43"/>
          </p15:clr>
        </p15:guide>
        <p15:guide id="6" orient="horz" pos="3864">
          <p15:clr>
            <a:srgbClr val="F26B43"/>
          </p15:clr>
        </p15:guide>
        <p15:guide id="7" orient="horz" pos="3432">
          <p15:clr>
            <a:srgbClr val="F26B43"/>
          </p15:clr>
        </p15:guide>
        <p15:guide id="8" pos="1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/>
        </p:nvSpPr>
        <p:spPr>
          <a:xfrm>
            <a:off x="1978325" y="1719532"/>
            <a:ext cx="115566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COLLEGE CODE: 9623</a:t>
            </a:r>
            <a:endParaRPr sz="24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COLLEGE NAME:  Amrita College of Engineering and Technology</a:t>
            </a:r>
            <a:endParaRPr sz="24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DEPARTMENT:  Artificial Intelligence and Data Science</a:t>
            </a:r>
            <a:endParaRPr sz="24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STUDENT NM-ID:  autad0008</a:t>
            </a:r>
            <a:endParaRPr sz="24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ROLL NO: 962323243008</a:t>
            </a:r>
            <a:endParaRPr sz="24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DATE :  22-09-2025</a:t>
            </a:r>
            <a:endParaRPr sz="24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28790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790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-163902" y="4973078"/>
            <a:ext cx="107226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158940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  Completed the project named as Phase 3</a:t>
            </a:r>
            <a:endParaRPr dirty="0"/>
          </a:p>
          <a:p>
            <a:pPr marL="158940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  TECHNOLOGY PROJECT NAME : Chat Application UI</a:t>
            </a:r>
            <a:endParaRPr sz="20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1399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SUBMITTED BY,</a:t>
            </a:r>
            <a:endParaRPr sz="20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4161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NAME : Anushiya R </a:t>
            </a:r>
            <a:endParaRPr dirty="0"/>
          </a:p>
          <a:p>
            <a:pPr marL="24161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NO: 9342305214</a:t>
            </a:r>
            <a:endParaRPr dirty="0"/>
          </a:p>
        </p:txBody>
      </p:sp>
      <p:pic>
        <p:nvPicPr>
          <p:cNvPr id="141" name="Google Shape;141;p25" descr="A black background with text and a picture of a person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36213"/>
            <a:ext cx="28194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 descr="A black and white logo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5811" y="212425"/>
            <a:ext cx="30480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>
            <a:off x="661492" y="802482"/>
            <a:ext cx="6356152" cy="59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700"/>
              <a:buFont typeface="Corben"/>
              <a:buNone/>
            </a:pPr>
            <a:r>
              <a:rPr lang="en-US" sz="3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Version Control with GitHub</a:t>
            </a:r>
            <a:endParaRPr sz="3700" b="0" i="0" u="none" strike="noStrike" cap="none"/>
          </a:p>
        </p:txBody>
      </p:sp>
      <p:pic>
        <p:nvPicPr>
          <p:cNvPr id="309" name="Google Shape;309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492" y="1889224"/>
            <a:ext cx="2937868" cy="293786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/>
          <p:nvPr/>
        </p:nvSpPr>
        <p:spPr>
          <a:xfrm>
            <a:off x="4066878" y="2504182"/>
            <a:ext cx="2049661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Master/Main Branch</a:t>
            </a:r>
            <a:endParaRPr sz="1800" b="0" i="0" u="none" strike="noStrike" cap="none"/>
          </a:p>
        </p:txBody>
      </p:sp>
      <p:sp>
        <p:nvSpPr>
          <p:cNvPr id="311" name="Google Shape;311;p34"/>
          <p:cNvSpPr/>
          <p:nvPr/>
        </p:nvSpPr>
        <p:spPr>
          <a:xfrm>
            <a:off x="4066878" y="3283743"/>
            <a:ext cx="2049661" cy="60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Stable, production-ready code</a:t>
            </a:r>
            <a:endParaRPr sz="1500" b="0" i="0" u="none" strike="noStrike" cap="none"/>
          </a:p>
        </p:txBody>
      </p:sp>
      <p:pic>
        <p:nvPicPr>
          <p:cNvPr id="312" name="Google Shape;312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562" y="1889224"/>
            <a:ext cx="2614414" cy="261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8881" y="2862263"/>
            <a:ext cx="282773" cy="35351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/>
          <p:nvPr/>
        </p:nvSpPr>
        <p:spPr>
          <a:xfrm>
            <a:off x="9392444" y="1927324"/>
            <a:ext cx="2144316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Feature Branches</a:t>
            </a:r>
            <a:endParaRPr sz="1800" b="0" i="0" u="none" strike="noStrike" cap="none"/>
          </a:p>
        </p:txBody>
      </p:sp>
      <p:sp>
        <p:nvSpPr>
          <p:cNvPr id="315" name="Google Shape;315;p34"/>
          <p:cNvSpPr/>
          <p:nvPr/>
        </p:nvSpPr>
        <p:spPr>
          <a:xfrm>
            <a:off x="9392444" y="2411611"/>
            <a:ext cx="2144316" cy="60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feature/chat-ui, feature/auth</a:t>
            </a:r>
            <a:endParaRPr sz="1500" b="0" i="0" u="none" strike="noStrike" cap="none"/>
          </a:p>
        </p:txBody>
      </p:sp>
      <p:pic>
        <p:nvPicPr>
          <p:cNvPr id="316" name="Google Shape;316;p3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4562" y="1889224"/>
            <a:ext cx="2614414" cy="261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47261" y="2317552"/>
            <a:ext cx="282773" cy="35351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/>
          <p:nvPr/>
        </p:nvSpPr>
        <p:spPr>
          <a:xfrm>
            <a:off x="9392444" y="3376315"/>
            <a:ext cx="2144316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Pull Requests</a:t>
            </a:r>
            <a:endParaRPr sz="1800" b="0" i="0" u="none" strike="noStrike" cap="none"/>
          </a:p>
        </p:txBody>
      </p:sp>
      <p:sp>
        <p:nvSpPr>
          <p:cNvPr id="319" name="Google Shape;319;p34"/>
          <p:cNvSpPr/>
          <p:nvPr/>
        </p:nvSpPr>
        <p:spPr>
          <a:xfrm>
            <a:off x="9392444" y="3860602"/>
            <a:ext cx="2144316" cy="60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Code reviews and merging</a:t>
            </a:r>
            <a:endParaRPr sz="1500" b="0" i="0" u="none" strike="noStrike" cap="none"/>
          </a:p>
        </p:txBody>
      </p:sp>
      <p:pic>
        <p:nvPicPr>
          <p:cNvPr id="320" name="Google Shape;320;p3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94562" y="1889224"/>
            <a:ext cx="2614414" cy="261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74807" y="3878858"/>
            <a:ext cx="282773" cy="35351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661492" y="5252343"/>
            <a:ext cx="10869018" cy="803176"/>
          </a:xfrm>
          <a:prstGeom prst="roundRect">
            <a:avLst>
              <a:gd name="adj" fmla="val 9884"/>
            </a:avLst>
          </a:prstGeom>
          <a:solidFill>
            <a:srgbClr val="BBC6F7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3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0503" y="5526385"/>
            <a:ext cx="236240" cy="18901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/>
          <p:nvPr/>
        </p:nvSpPr>
        <p:spPr>
          <a:xfrm>
            <a:off x="1275755" y="5488583"/>
            <a:ext cx="10065743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bile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Pro Tip:</a:t>
            </a:r>
            <a:r>
              <a:rPr lang="en-US" sz="15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Commit often with meaningful messages like "Implemented message sending functionality"</a:t>
            </a:r>
            <a:endParaRPr sz="1500" b="0" i="0" u="none" strike="noStrike" cap="none"/>
          </a:p>
        </p:txBody>
      </p:sp>
      <p:sp>
        <p:nvSpPr>
          <p:cNvPr id="325" name="Google Shape;325;p34"/>
          <p:cNvSpPr txBox="1"/>
          <p:nvPr/>
        </p:nvSpPr>
        <p:spPr>
          <a:xfrm>
            <a:off x="8699450" y="6288600"/>
            <a:ext cx="34089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Chat Application UI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/>
          <p:nvPr/>
        </p:nvSpPr>
        <p:spPr>
          <a:xfrm>
            <a:off x="661492" y="561975"/>
            <a:ext cx="6297018" cy="236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7400"/>
              <a:buFont typeface="Corben"/>
              <a:buNone/>
            </a:pPr>
            <a:r>
              <a:rPr lang="en-US" sz="74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You're Ready to Build!</a:t>
            </a:r>
            <a:endParaRPr sz="7400" b="0" i="0" u="none" strike="noStrike" cap="none"/>
          </a:p>
        </p:txBody>
      </p:sp>
      <p:sp>
        <p:nvSpPr>
          <p:cNvPr id="333" name="Google Shape;333;p35"/>
          <p:cNvSpPr/>
          <p:nvPr/>
        </p:nvSpPr>
        <p:spPr>
          <a:xfrm>
            <a:off x="661492" y="3302694"/>
            <a:ext cx="1941513" cy="62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4900"/>
              <a:buFont typeface="Corben"/>
              <a:buNone/>
            </a:pPr>
            <a:r>
              <a:rPr lang="en-US" sz="49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5</a:t>
            </a:r>
            <a:endParaRPr sz="4900" b="0" i="0" u="none" strike="noStrike" cap="none"/>
          </a:p>
        </p:txBody>
      </p:sp>
      <p:sp>
        <p:nvSpPr>
          <p:cNvPr id="334" name="Google Shape;334;p35"/>
          <p:cNvSpPr/>
          <p:nvPr/>
        </p:nvSpPr>
        <p:spPr>
          <a:xfrm>
            <a:off x="661492" y="4162524"/>
            <a:ext cx="1941513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Core Features</a:t>
            </a:r>
            <a:endParaRPr sz="1800" b="0" i="0" u="none" strike="noStrike" cap="none"/>
          </a:p>
        </p:txBody>
      </p:sp>
      <p:sp>
        <p:nvSpPr>
          <p:cNvPr id="335" name="Google Shape;335;p35"/>
          <p:cNvSpPr/>
          <p:nvPr/>
        </p:nvSpPr>
        <p:spPr>
          <a:xfrm>
            <a:off x="661492" y="4571207"/>
            <a:ext cx="1941513" cy="90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Authentication, messaging, storage, notifications, groups</a:t>
            </a:r>
            <a:endParaRPr sz="1500" b="0" i="0" u="none" strike="noStrike" cap="none"/>
          </a:p>
        </p:txBody>
      </p:sp>
      <p:sp>
        <p:nvSpPr>
          <p:cNvPr id="336" name="Google Shape;336;p35"/>
          <p:cNvSpPr/>
          <p:nvPr/>
        </p:nvSpPr>
        <p:spPr>
          <a:xfrm>
            <a:off x="2839244" y="3302694"/>
            <a:ext cx="1941513" cy="62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4900"/>
              <a:buFont typeface="Corben"/>
              <a:buNone/>
            </a:pPr>
            <a:r>
              <a:rPr lang="en-US" sz="4900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  <a:endParaRPr sz="4900" b="0" i="0" u="none" strike="noStrike" cap="none" dirty="0"/>
          </a:p>
        </p:txBody>
      </p:sp>
      <p:sp>
        <p:nvSpPr>
          <p:cNvPr id="337" name="Google Shape;337;p35"/>
          <p:cNvSpPr/>
          <p:nvPr/>
        </p:nvSpPr>
        <p:spPr>
          <a:xfrm>
            <a:off x="2839244" y="4162524"/>
            <a:ext cx="1941513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Testing Phases</a:t>
            </a:r>
            <a:endParaRPr sz="1800" b="0" i="0" u="none" strike="noStrike" cap="none"/>
          </a:p>
        </p:txBody>
      </p:sp>
      <p:sp>
        <p:nvSpPr>
          <p:cNvPr id="338" name="Google Shape;338;p35"/>
          <p:cNvSpPr/>
          <p:nvPr/>
        </p:nvSpPr>
        <p:spPr>
          <a:xfrm>
            <a:off x="2839244" y="4571207"/>
            <a:ext cx="1941513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Unit tests, integration tests, end-to-end validation</a:t>
            </a:r>
            <a:endParaRPr sz="1500" b="0" i="0" u="none" strike="noStrike" cap="none"/>
          </a:p>
        </p:txBody>
      </p:sp>
      <p:sp>
        <p:nvSpPr>
          <p:cNvPr id="339" name="Google Shape;339;p35"/>
          <p:cNvSpPr/>
          <p:nvPr/>
        </p:nvSpPr>
        <p:spPr>
          <a:xfrm>
            <a:off x="5016996" y="3302694"/>
            <a:ext cx="1941513" cy="62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4900"/>
              <a:buFont typeface="Corben"/>
              <a:buNone/>
            </a:pPr>
            <a:r>
              <a:rPr lang="en-US" sz="49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sz="4900" b="0" i="0" u="none" strike="noStrike" cap="none"/>
          </a:p>
        </p:txBody>
      </p:sp>
      <p:sp>
        <p:nvSpPr>
          <p:cNvPr id="340" name="Google Shape;340;p35"/>
          <p:cNvSpPr/>
          <p:nvPr/>
        </p:nvSpPr>
        <p:spPr>
          <a:xfrm>
            <a:off x="5016996" y="4162524"/>
            <a:ext cx="1941513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MVP Goal</a:t>
            </a:r>
            <a:endParaRPr sz="1800" b="0" i="0" u="none" strike="noStrike" cap="none"/>
          </a:p>
        </p:txBody>
      </p:sp>
      <p:sp>
        <p:nvSpPr>
          <p:cNvPr id="341" name="Google Shape;341;p35"/>
          <p:cNvSpPr/>
          <p:nvPr/>
        </p:nvSpPr>
        <p:spPr>
          <a:xfrm>
            <a:off x="5016996" y="4571207"/>
            <a:ext cx="1941513" cy="90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Functional chat app ready for user feedback</a:t>
            </a:r>
            <a:endParaRPr sz="1500" b="0" i="0" u="none" strike="noStrike" cap="none"/>
          </a:p>
        </p:txBody>
      </p:sp>
      <p:sp>
        <p:nvSpPr>
          <p:cNvPr id="342" name="Google Shape;342;p35"/>
          <p:cNvSpPr/>
          <p:nvPr/>
        </p:nvSpPr>
        <p:spPr>
          <a:xfrm>
            <a:off x="661492" y="5993507"/>
            <a:ext cx="6297018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Start building, test thoroughly, iterate based on feedback</a:t>
            </a:r>
            <a:endParaRPr sz="150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5233492" y="1883768"/>
            <a:ext cx="4725492" cy="59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700"/>
              <a:buFont typeface="Corben"/>
              <a:buNone/>
            </a:pPr>
            <a:r>
              <a:rPr lang="en-US" sz="3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Chat Application UI</a:t>
            </a:r>
            <a:endParaRPr sz="3700" b="0" i="0" u="none" strike="noStrike" cap="none"/>
          </a:p>
        </p:txBody>
      </p:sp>
      <p:sp>
        <p:nvSpPr>
          <p:cNvPr id="150" name="Google Shape;150;p26"/>
          <p:cNvSpPr/>
          <p:nvPr/>
        </p:nvSpPr>
        <p:spPr>
          <a:xfrm>
            <a:off x="5233492" y="2757884"/>
            <a:ext cx="6297018" cy="163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5100"/>
              <a:buFont typeface="Corben"/>
              <a:buNone/>
            </a:pPr>
            <a:r>
              <a:rPr lang="en-US" sz="51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MVP Implementation</a:t>
            </a:r>
            <a:endParaRPr sz="5100" b="0" i="0" u="none" strike="noStrike" cap="none"/>
          </a:p>
        </p:txBody>
      </p:sp>
      <p:sp>
        <p:nvSpPr>
          <p:cNvPr id="151" name="Google Shape;151;p26"/>
          <p:cNvSpPr/>
          <p:nvPr/>
        </p:nvSpPr>
        <p:spPr>
          <a:xfrm>
            <a:off x="5233492" y="4671715"/>
            <a:ext cx="6297018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 step-by-step guide for building your first chat app</a:t>
            </a:r>
            <a:endParaRPr sz="1500" b="0" i="0" u="none" strike="noStrike" cap="none"/>
          </a:p>
        </p:txBody>
      </p:sp>
      <p:sp>
        <p:nvSpPr>
          <p:cNvPr id="152" name="Google Shape;152;p26"/>
          <p:cNvSpPr txBox="1"/>
          <p:nvPr/>
        </p:nvSpPr>
        <p:spPr>
          <a:xfrm>
            <a:off x="8699450" y="6288600"/>
            <a:ext cx="34089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Chat Application UI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661492" y="1271092"/>
            <a:ext cx="5716191" cy="59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700"/>
              <a:buFont typeface="Corben"/>
              <a:buNone/>
            </a:pPr>
            <a:r>
              <a:rPr lang="en-US" sz="3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Getting Started with MVP</a:t>
            </a:r>
            <a:endParaRPr sz="3700" b="0" i="0" u="none" strike="noStrike" cap="none"/>
          </a:p>
        </p:txBody>
      </p:sp>
      <p:sp>
        <p:nvSpPr>
          <p:cNvPr id="159" name="Google Shape;159;p27"/>
          <p:cNvSpPr/>
          <p:nvPr/>
        </p:nvSpPr>
        <p:spPr>
          <a:xfrm>
            <a:off x="661492" y="2074367"/>
            <a:ext cx="6336903" cy="1649908"/>
          </a:xfrm>
          <a:prstGeom prst="roundRect">
            <a:avLst>
              <a:gd name="adj" fmla="val 4812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856853" y="2269728"/>
            <a:ext cx="2362696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What is MVP?</a:t>
            </a:r>
            <a:endParaRPr sz="1800" b="0" i="0" u="none" strike="noStrike" cap="none"/>
          </a:p>
        </p:txBody>
      </p:sp>
      <p:sp>
        <p:nvSpPr>
          <p:cNvPr id="161" name="Google Shape;161;p27"/>
          <p:cNvSpPr/>
          <p:nvPr/>
        </p:nvSpPr>
        <p:spPr>
          <a:xfrm>
            <a:off x="856853" y="2754015"/>
            <a:ext cx="5946180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Minimum Viable Product - core features only</a:t>
            </a:r>
            <a:endParaRPr sz="1500" b="0" i="0" u="none" strike="noStrike" cap="none"/>
          </a:p>
        </p:txBody>
      </p:sp>
      <p:sp>
        <p:nvSpPr>
          <p:cNvPr id="162" name="Google Shape;162;p27"/>
          <p:cNvSpPr/>
          <p:nvPr/>
        </p:nvSpPr>
        <p:spPr>
          <a:xfrm>
            <a:off x="856853" y="3226494"/>
            <a:ext cx="5946180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Fast deployment, user feedback, iterative improvement</a:t>
            </a:r>
            <a:endParaRPr sz="1500" b="0" i="0" u="none" strike="noStrike" cap="none"/>
          </a:p>
        </p:txBody>
      </p:sp>
      <p:sp>
        <p:nvSpPr>
          <p:cNvPr id="163" name="Google Shape;163;p27"/>
          <p:cNvSpPr/>
          <p:nvPr/>
        </p:nvSpPr>
        <p:spPr>
          <a:xfrm>
            <a:off x="661492" y="3913287"/>
            <a:ext cx="6336903" cy="1649908"/>
          </a:xfrm>
          <a:prstGeom prst="roundRect">
            <a:avLst>
              <a:gd name="adj" fmla="val 4812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856853" y="4108648"/>
            <a:ext cx="2362696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Why Chat Apps?</a:t>
            </a:r>
            <a:endParaRPr sz="1800" b="0" i="0" u="none" strike="noStrike" cap="none"/>
          </a:p>
        </p:txBody>
      </p:sp>
      <p:sp>
        <p:nvSpPr>
          <p:cNvPr id="165" name="Google Shape;165;p27"/>
          <p:cNvSpPr/>
          <p:nvPr/>
        </p:nvSpPr>
        <p:spPr>
          <a:xfrm>
            <a:off x="856853" y="4592935"/>
            <a:ext cx="5946180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Real-time communication essential</a:t>
            </a:r>
            <a:endParaRPr sz="1500" b="0" i="0" u="none" strike="noStrike" cap="none"/>
          </a:p>
        </p:txBody>
      </p:sp>
      <p:sp>
        <p:nvSpPr>
          <p:cNvPr id="166" name="Google Shape;166;p27"/>
          <p:cNvSpPr/>
          <p:nvPr/>
        </p:nvSpPr>
        <p:spPr>
          <a:xfrm>
            <a:off x="856853" y="5065415"/>
            <a:ext cx="5946180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Scalable foundation for future features</a:t>
            </a:r>
            <a:endParaRPr sz="1500" b="0" i="0" u="none" strike="noStrike" cap="none"/>
          </a:p>
        </p:txBody>
      </p:sp>
      <p:pic>
        <p:nvPicPr>
          <p:cNvPr id="167" name="Google Shape;167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5913" y="1294706"/>
            <a:ext cx="4070846" cy="4070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8699450" y="6288600"/>
            <a:ext cx="34089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Chat Application UI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725637" y="48419"/>
            <a:ext cx="3949799" cy="41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600"/>
              <a:buFont typeface="Corben"/>
              <a:buNone/>
            </a:pPr>
            <a:r>
              <a:rPr lang="en-US" sz="2600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Technology Stack &amp; Setup</a:t>
            </a:r>
            <a:endParaRPr sz="2600" b="0" i="0" u="none" strike="noStrike" cap="none" dirty="0"/>
          </a:p>
        </p:txBody>
      </p:sp>
      <p:pic>
        <p:nvPicPr>
          <p:cNvPr id="176" name="Google Shape;176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706" y="1128613"/>
            <a:ext cx="329803" cy="329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/>
          <p:nvPr/>
        </p:nvSpPr>
        <p:spPr>
          <a:xfrm>
            <a:off x="1154410" y="1206897"/>
            <a:ext cx="1649313" cy="206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-US" sz="1300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Frontend Options</a:t>
            </a:r>
            <a:endParaRPr sz="1300" b="0" i="0" u="none" strike="noStrike" cap="none" dirty="0"/>
          </a:p>
        </p:txBody>
      </p:sp>
      <p:sp>
        <p:nvSpPr>
          <p:cNvPr id="178" name="Google Shape;178;p28"/>
          <p:cNvSpPr/>
          <p:nvPr/>
        </p:nvSpPr>
        <p:spPr>
          <a:xfrm>
            <a:off x="1154410" y="1492052"/>
            <a:ext cx="5805884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React, Flutter, or Swift</a:t>
            </a:r>
            <a:endParaRPr sz="1000" b="0" i="0" u="none" strike="noStrike" cap="none" dirty="0"/>
          </a:p>
        </p:txBody>
      </p:sp>
      <p:sp>
        <p:nvSpPr>
          <p:cNvPr id="179" name="Google Shape;179;p28"/>
          <p:cNvSpPr/>
          <p:nvPr/>
        </p:nvSpPr>
        <p:spPr>
          <a:xfrm>
            <a:off x="1154410" y="1782267"/>
            <a:ext cx="5805884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Choose based on your target platform</a:t>
            </a:r>
            <a:endParaRPr sz="1000" b="0" i="0" u="none" strike="noStrike" cap="none" dirty="0"/>
          </a:p>
        </p:txBody>
      </p:sp>
      <p:pic>
        <p:nvPicPr>
          <p:cNvPr id="180" name="Google Shape;180;p2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706" y="2257227"/>
            <a:ext cx="329803" cy="3298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1154410" y="2335510"/>
            <a:ext cx="1649313" cy="20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-US" sz="1300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Backend Services</a:t>
            </a:r>
            <a:endParaRPr sz="1300" b="0" i="0" u="none" strike="noStrike" cap="none" dirty="0"/>
          </a:p>
        </p:txBody>
      </p:sp>
      <p:sp>
        <p:nvSpPr>
          <p:cNvPr id="182" name="Google Shape;182;p28"/>
          <p:cNvSpPr/>
          <p:nvPr/>
        </p:nvSpPr>
        <p:spPr>
          <a:xfrm>
            <a:off x="1154410" y="2620665"/>
            <a:ext cx="5805884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Node.js/Express or Firebase</a:t>
            </a:r>
            <a:endParaRPr sz="1000" b="0" i="0" u="none" strike="noStrike" cap="none" dirty="0"/>
          </a:p>
        </p:txBody>
      </p:sp>
      <p:sp>
        <p:nvSpPr>
          <p:cNvPr id="183" name="Google Shape;183;p28"/>
          <p:cNvSpPr/>
          <p:nvPr/>
        </p:nvSpPr>
        <p:spPr>
          <a:xfrm>
            <a:off x="1154410" y="2910880"/>
            <a:ext cx="5805884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Firestore</a:t>
            </a:r>
            <a:r>
              <a:rPr lang="en-US" sz="100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, MongoDB, or SQLite</a:t>
            </a:r>
            <a:endParaRPr sz="1000" b="0" i="0" u="none" strike="noStrike" cap="none" dirty="0"/>
          </a:p>
        </p:txBody>
      </p:sp>
      <p:pic>
        <p:nvPicPr>
          <p:cNvPr id="184" name="Google Shape;184;p2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706" y="3385840"/>
            <a:ext cx="329803" cy="32980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>
            <a:off x="1154410" y="3464123"/>
            <a:ext cx="2104926" cy="20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-US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Development Environment</a:t>
            </a:r>
            <a:endParaRPr sz="1300" b="0" i="0" u="none" strike="noStrike" cap="none"/>
          </a:p>
        </p:txBody>
      </p:sp>
      <p:sp>
        <p:nvSpPr>
          <p:cNvPr id="186" name="Google Shape;186;p28"/>
          <p:cNvSpPr/>
          <p:nvPr/>
        </p:nvSpPr>
        <p:spPr>
          <a:xfrm>
            <a:off x="1154410" y="3910806"/>
            <a:ext cx="5805884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VS Code or Android Studio</a:t>
            </a:r>
            <a:endParaRPr sz="1000" b="0" i="0" u="none" strike="noStrike" cap="none" dirty="0"/>
          </a:p>
        </p:txBody>
      </p:sp>
      <p:sp>
        <p:nvSpPr>
          <p:cNvPr id="187" name="Google Shape;187;p28"/>
          <p:cNvSpPr/>
          <p:nvPr/>
        </p:nvSpPr>
        <p:spPr>
          <a:xfrm>
            <a:off x="1154410" y="4162127"/>
            <a:ext cx="5805884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GitHub for version control</a:t>
            </a:r>
            <a:endParaRPr sz="1000" b="0" i="0" u="none" strike="noStrike" cap="none" dirty="0"/>
          </a:p>
        </p:txBody>
      </p:sp>
      <p:sp>
        <p:nvSpPr>
          <p:cNvPr id="189" name="Google Shape;189;p28"/>
          <p:cNvSpPr/>
          <p:nvPr/>
        </p:nvSpPr>
        <p:spPr>
          <a:xfrm>
            <a:off x="659706" y="4604147"/>
            <a:ext cx="6300589" cy="19050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8"/>
          <p:cNvSpPr/>
          <p:nvPr/>
        </p:nvSpPr>
        <p:spPr>
          <a:xfrm>
            <a:off x="659706" y="4708128"/>
            <a:ext cx="1649313" cy="20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-US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Initialize Project</a:t>
            </a:r>
            <a:endParaRPr sz="1300" b="0" i="0" u="none" strike="noStrike" cap="none"/>
          </a:p>
        </p:txBody>
      </p:sp>
      <p:sp>
        <p:nvSpPr>
          <p:cNvPr id="191" name="Google Shape;191;p28"/>
          <p:cNvSpPr/>
          <p:nvPr/>
        </p:nvSpPr>
        <p:spPr>
          <a:xfrm>
            <a:off x="659706" y="4993283"/>
            <a:ext cx="6300589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create-react-app or framework command</a:t>
            </a:r>
            <a:endParaRPr sz="1000" b="0" i="0" u="none" strike="noStrike" cap="none"/>
          </a:p>
        </p:txBody>
      </p:sp>
      <p:sp>
        <p:nvSpPr>
          <p:cNvPr id="192" name="Google Shape;192;p28"/>
          <p:cNvSpPr/>
          <p:nvPr/>
        </p:nvSpPr>
        <p:spPr>
          <a:xfrm>
            <a:off x="659706" y="5435203"/>
            <a:ext cx="131862" cy="16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Corben"/>
              <a:buNone/>
            </a:pPr>
            <a:endParaRPr sz="1000" b="0" i="0" u="none" strike="noStrike" cap="none" dirty="0"/>
          </a:p>
        </p:txBody>
      </p:sp>
      <p:sp>
        <p:nvSpPr>
          <p:cNvPr id="193" name="Google Shape;193;p28"/>
          <p:cNvSpPr/>
          <p:nvPr/>
        </p:nvSpPr>
        <p:spPr>
          <a:xfrm>
            <a:off x="659706" y="5640288"/>
            <a:ext cx="6300589" cy="19050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824607" y="5624363"/>
            <a:ext cx="1725910" cy="20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-US" sz="1300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Setup Folder Structure</a:t>
            </a:r>
            <a:endParaRPr sz="1300" b="0" i="0" u="none" strike="noStrike" cap="none" dirty="0"/>
          </a:p>
        </p:txBody>
      </p:sp>
      <p:sp>
        <p:nvSpPr>
          <p:cNvPr id="195" name="Google Shape;195;p28"/>
          <p:cNvSpPr/>
          <p:nvPr/>
        </p:nvSpPr>
        <p:spPr>
          <a:xfrm>
            <a:off x="659706" y="6207622"/>
            <a:ext cx="6300589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/components, /assets, /services, /</a:t>
            </a:r>
            <a:r>
              <a:rPr lang="en-US" sz="100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api</a:t>
            </a:r>
            <a:endParaRPr sz="1000" b="0" i="0" u="none" strike="noStrike" cap="non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517379" y="69335"/>
            <a:ext cx="5586115" cy="42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700"/>
              <a:buFont typeface="Corben"/>
              <a:buNone/>
            </a:pPr>
            <a:r>
              <a:rPr lang="en-US" sz="2700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Core Features: Authentication &amp; UI</a:t>
            </a:r>
            <a:endParaRPr sz="2700" b="0" i="0" u="none" strike="noStrike" cap="none" dirty="0"/>
          </a:p>
        </p:txBody>
      </p:sp>
      <p:sp>
        <p:nvSpPr>
          <p:cNvPr id="202" name="Google Shape;202;p29"/>
          <p:cNvSpPr/>
          <p:nvPr/>
        </p:nvSpPr>
        <p:spPr>
          <a:xfrm>
            <a:off x="479623" y="1164630"/>
            <a:ext cx="5449193" cy="1416645"/>
          </a:xfrm>
          <a:prstGeom prst="roundRect">
            <a:avLst>
              <a:gd name="adj" fmla="val 6455"/>
            </a:avLst>
          </a:prstGeom>
          <a:solidFill>
            <a:srgbClr val="F9F9FF">
              <a:alpha val="74901"/>
            </a:srgbClr>
          </a:solidFill>
          <a:ln w="22850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460573" y="1164630"/>
            <a:ext cx="76200" cy="1416645"/>
          </a:xfrm>
          <a:prstGeom prst="roundRect">
            <a:avLst>
              <a:gd name="adj" fmla="val 75535"/>
            </a:avLst>
          </a:prstGeom>
          <a:solidFill>
            <a:srgbClr val="4967E9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692844" y="1320701"/>
            <a:ext cx="1713012" cy="21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-US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User Authentication</a:t>
            </a:r>
            <a:endParaRPr sz="1300" b="0" i="0" u="none" strike="noStrike" cap="none"/>
          </a:p>
        </p:txBody>
      </p:sp>
      <p:sp>
        <p:nvSpPr>
          <p:cNvPr id="205" name="Google Shape;205;p29"/>
          <p:cNvSpPr/>
          <p:nvPr/>
        </p:nvSpPr>
        <p:spPr>
          <a:xfrm>
            <a:off x="692844" y="1671836"/>
            <a:ext cx="5079901" cy="2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92100" marR="0" lvl="0" indent="-2921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Char char="•"/>
            </a:pPr>
            <a:r>
              <a:rPr lang="en-US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Email, social media, or anonymous login</a:t>
            </a:r>
            <a:endParaRPr sz="1000" b="0" i="0" u="none" strike="noStrike" cap="none"/>
          </a:p>
        </p:txBody>
      </p:sp>
      <p:sp>
        <p:nvSpPr>
          <p:cNvPr id="206" name="Google Shape;206;p29"/>
          <p:cNvSpPr/>
          <p:nvPr/>
        </p:nvSpPr>
        <p:spPr>
          <a:xfrm>
            <a:off x="692844" y="1938933"/>
            <a:ext cx="5079901" cy="2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92100" marR="0" lvl="0" indent="-2921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Char char="•"/>
            </a:pPr>
            <a:r>
              <a:rPr lang="en-US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Firebase Auth or JWT tokens</a:t>
            </a:r>
            <a:endParaRPr sz="1000" b="0" i="0" u="none" strike="noStrike" cap="none"/>
          </a:p>
        </p:txBody>
      </p:sp>
      <p:sp>
        <p:nvSpPr>
          <p:cNvPr id="207" name="Google Shape;207;p29"/>
          <p:cNvSpPr/>
          <p:nvPr/>
        </p:nvSpPr>
        <p:spPr>
          <a:xfrm>
            <a:off x="692844" y="2206030"/>
            <a:ext cx="5079901" cy="2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92100" marR="0" lvl="0" indent="-2921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Char char="•"/>
            </a:pPr>
            <a:r>
              <a:rPr lang="en-US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Secure session management</a:t>
            </a:r>
            <a:endParaRPr sz="1000" b="0" i="0" u="none" strike="noStrike" cap="none"/>
          </a:p>
        </p:txBody>
      </p:sp>
      <p:sp>
        <p:nvSpPr>
          <p:cNvPr id="208" name="Google Shape;208;p29"/>
          <p:cNvSpPr/>
          <p:nvPr/>
        </p:nvSpPr>
        <p:spPr>
          <a:xfrm>
            <a:off x="479623" y="2718296"/>
            <a:ext cx="5449193" cy="1416645"/>
          </a:xfrm>
          <a:prstGeom prst="roundRect">
            <a:avLst>
              <a:gd name="adj" fmla="val 6455"/>
            </a:avLst>
          </a:prstGeom>
          <a:solidFill>
            <a:srgbClr val="F9F9FF">
              <a:alpha val="74901"/>
            </a:srgbClr>
          </a:solidFill>
          <a:ln w="22850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460573" y="2718296"/>
            <a:ext cx="76200" cy="1416645"/>
          </a:xfrm>
          <a:prstGeom prst="roundRect">
            <a:avLst>
              <a:gd name="adj" fmla="val 75535"/>
            </a:avLst>
          </a:prstGeom>
          <a:solidFill>
            <a:srgbClr val="4967E9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692844" y="2874368"/>
            <a:ext cx="1713012" cy="21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-US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UI Design Principles</a:t>
            </a:r>
            <a:endParaRPr sz="1300" b="0" i="0" u="none" strike="noStrike" cap="none"/>
          </a:p>
        </p:txBody>
      </p:sp>
      <p:sp>
        <p:nvSpPr>
          <p:cNvPr id="211" name="Google Shape;211;p29"/>
          <p:cNvSpPr/>
          <p:nvPr/>
        </p:nvSpPr>
        <p:spPr>
          <a:xfrm>
            <a:off x="692844" y="3225503"/>
            <a:ext cx="5079901" cy="2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92100" marR="0" lvl="0" indent="-2921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Char char="•"/>
            </a:pPr>
            <a:r>
              <a:rPr lang="en-US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Clean, intuitive interface</a:t>
            </a:r>
            <a:endParaRPr sz="1000" b="0" i="0" u="none" strike="noStrike" cap="none"/>
          </a:p>
        </p:txBody>
      </p:sp>
      <p:sp>
        <p:nvSpPr>
          <p:cNvPr id="212" name="Google Shape;212;p29"/>
          <p:cNvSpPr/>
          <p:nvPr/>
        </p:nvSpPr>
        <p:spPr>
          <a:xfrm>
            <a:off x="692844" y="3492599"/>
            <a:ext cx="5079901" cy="2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92100" marR="0" lvl="0" indent="-2921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Char char="•"/>
            </a:pPr>
            <a:r>
              <a:rPr lang="en-US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Message bubbles &amp; input field</a:t>
            </a:r>
            <a:endParaRPr sz="1000" b="0" i="0" u="none" strike="noStrike" cap="none"/>
          </a:p>
        </p:txBody>
      </p:sp>
      <p:sp>
        <p:nvSpPr>
          <p:cNvPr id="213" name="Google Shape;213;p29"/>
          <p:cNvSpPr/>
          <p:nvPr/>
        </p:nvSpPr>
        <p:spPr>
          <a:xfrm>
            <a:off x="692844" y="3759696"/>
            <a:ext cx="5079901" cy="2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92100" marR="0" lvl="0" indent="-2921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Char char="•"/>
            </a:pPr>
            <a:r>
              <a:rPr lang="en-US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Mobile-first responsive design</a:t>
            </a:r>
            <a:endParaRPr sz="1000" b="0" i="0" u="none" strike="noStrike" cap="none"/>
          </a:p>
        </p:txBody>
      </p:sp>
      <p:pic>
        <p:nvPicPr>
          <p:cNvPr id="214" name="Google Shape;214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9533" y="1164630"/>
            <a:ext cx="5449193" cy="544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9533" y="6767909"/>
            <a:ext cx="5449193" cy="54491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>
            <a:off x="8699450" y="6288600"/>
            <a:ext cx="34089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Chat Application UI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/>
          <p:nvPr/>
        </p:nvSpPr>
        <p:spPr>
          <a:xfrm>
            <a:off x="5233492" y="775792"/>
            <a:ext cx="6297018" cy="118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700"/>
              <a:buFont typeface="Corben"/>
              <a:buNone/>
            </a:pPr>
            <a:r>
              <a:rPr lang="en-US" sz="3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Real-Time Messaging &amp; Storage</a:t>
            </a:r>
            <a:endParaRPr sz="3700" b="0" i="0" u="none" strike="noStrike" cap="none"/>
          </a:p>
        </p:txBody>
      </p:sp>
      <p:pic>
        <p:nvPicPr>
          <p:cNvPr id="224" name="Google Shape;224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3492" y="2240557"/>
            <a:ext cx="945058" cy="192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6367562" y="2429569"/>
            <a:ext cx="2362696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Real-Time Delivery</a:t>
            </a:r>
            <a:endParaRPr sz="1800" b="0" i="0" u="none" strike="noStrike" cap="none"/>
          </a:p>
        </p:txBody>
      </p:sp>
      <p:sp>
        <p:nvSpPr>
          <p:cNvPr id="226" name="Google Shape;226;p30"/>
          <p:cNvSpPr/>
          <p:nvPr/>
        </p:nvSpPr>
        <p:spPr>
          <a:xfrm>
            <a:off x="6367562" y="2838252"/>
            <a:ext cx="5162947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WebSockets or Firebase Realtime Database</a:t>
            </a:r>
            <a:endParaRPr sz="1500" b="0" i="0" u="none" strike="noStrike" cap="none"/>
          </a:p>
        </p:txBody>
      </p:sp>
      <p:sp>
        <p:nvSpPr>
          <p:cNvPr id="227" name="Google Shape;227;p30"/>
          <p:cNvSpPr/>
          <p:nvPr/>
        </p:nvSpPr>
        <p:spPr>
          <a:xfrm>
            <a:off x="6367562" y="3254078"/>
            <a:ext cx="5162947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Instant message delivery</a:t>
            </a:r>
            <a:endParaRPr sz="1500" b="0" i="0" u="none" strike="noStrike" cap="none"/>
          </a:p>
        </p:txBody>
      </p:sp>
      <p:sp>
        <p:nvSpPr>
          <p:cNvPr id="228" name="Google Shape;228;p30"/>
          <p:cNvSpPr/>
          <p:nvPr/>
        </p:nvSpPr>
        <p:spPr>
          <a:xfrm>
            <a:off x="6367562" y="3669903"/>
            <a:ext cx="5162947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Read receipts (optional)</a:t>
            </a:r>
            <a:endParaRPr sz="1500" b="0" i="0" u="none" strike="noStrike" cap="none"/>
          </a:p>
        </p:txBody>
      </p:sp>
      <p:pic>
        <p:nvPicPr>
          <p:cNvPr id="229" name="Google Shape;229;p3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3492" y="4161333"/>
            <a:ext cx="945058" cy="192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6367562" y="4350345"/>
            <a:ext cx="2362696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Message Persistence</a:t>
            </a:r>
            <a:endParaRPr sz="1800" b="0" i="0" u="none" strike="noStrike" cap="none"/>
          </a:p>
        </p:txBody>
      </p:sp>
      <p:sp>
        <p:nvSpPr>
          <p:cNvPr id="231" name="Google Shape;231;p30"/>
          <p:cNvSpPr/>
          <p:nvPr/>
        </p:nvSpPr>
        <p:spPr>
          <a:xfrm>
            <a:off x="6367562" y="4759028"/>
            <a:ext cx="5162947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Local storage for offline access</a:t>
            </a:r>
            <a:endParaRPr sz="1500" b="0" i="0" u="none" strike="noStrike" cap="none"/>
          </a:p>
        </p:txBody>
      </p:sp>
      <p:sp>
        <p:nvSpPr>
          <p:cNvPr id="232" name="Google Shape;232;p30"/>
          <p:cNvSpPr/>
          <p:nvPr/>
        </p:nvSpPr>
        <p:spPr>
          <a:xfrm>
            <a:off x="6367562" y="5174853"/>
            <a:ext cx="5162947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Firebase or MongoDB backend</a:t>
            </a:r>
            <a:endParaRPr sz="1500" b="0" i="0" u="none" strike="noStrike" cap="none"/>
          </a:p>
        </p:txBody>
      </p:sp>
      <p:sp>
        <p:nvSpPr>
          <p:cNvPr id="233" name="Google Shape;233;p30"/>
          <p:cNvSpPr/>
          <p:nvPr/>
        </p:nvSpPr>
        <p:spPr>
          <a:xfrm>
            <a:off x="6367562" y="5590679"/>
            <a:ext cx="5162947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Message history sync</a:t>
            </a:r>
            <a:endParaRPr sz="1500" b="0" i="0" u="none" strike="noStrike" cap="none"/>
          </a:p>
        </p:txBody>
      </p:sp>
      <p:sp>
        <p:nvSpPr>
          <p:cNvPr id="234" name="Google Shape;234;p30"/>
          <p:cNvSpPr txBox="1"/>
          <p:nvPr/>
        </p:nvSpPr>
        <p:spPr>
          <a:xfrm>
            <a:off x="8699450" y="6288600"/>
            <a:ext cx="34089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Chat Application UI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/>
          <p:nvPr/>
        </p:nvSpPr>
        <p:spPr>
          <a:xfrm>
            <a:off x="661492" y="840383"/>
            <a:ext cx="6297018" cy="118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700"/>
              <a:buFont typeface="Corben"/>
              <a:buNone/>
            </a:pPr>
            <a:r>
              <a:rPr lang="en-US" sz="3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Notifications &amp; Group Features</a:t>
            </a:r>
            <a:endParaRPr sz="3700" b="0" i="0" u="none" strike="noStrike" cap="none"/>
          </a:p>
        </p:txBody>
      </p:sp>
      <p:pic>
        <p:nvPicPr>
          <p:cNvPr id="242" name="Google Shape;242;p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492" y="2517775"/>
            <a:ext cx="2242046" cy="224204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3371057" y="2517775"/>
            <a:ext cx="3593703" cy="3287118"/>
          </a:xfrm>
          <a:prstGeom prst="roundRect">
            <a:avLst>
              <a:gd name="adj" fmla="val 2415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377407" y="2524125"/>
            <a:ext cx="3581003" cy="1637208"/>
          </a:xfrm>
          <a:prstGeom prst="roundRect">
            <a:avLst>
              <a:gd name="adj" fmla="val 4849"/>
            </a:avLst>
          </a:prstGeom>
          <a:solidFill>
            <a:srgbClr val="D2D9F9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566418" y="2713137"/>
            <a:ext cx="2362696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Push Notifications</a:t>
            </a:r>
            <a:endParaRPr sz="1800" b="0" i="0" u="none" strike="noStrike" cap="none"/>
          </a:p>
        </p:txBody>
      </p:sp>
      <p:sp>
        <p:nvSpPr>
          <p:cNvPr id="246" name="Google Shape;246;p31"/>
          <p:cNvSpPr/>
          <p:nvPr/>
        </p:nvSpPr>
        <p:spPr>
          <a:xfrm>
            <a:off x="3566418" y="3197423"/>
            <a:ext cx="3202980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Background message alerts</a:t>
            </a:r>
            <a:endParaRPr sz="1500" b="0" i="0" u="none" strike="noStrike" cap="none"/>
          </a:p>
        </p:txBody>
      </p:sp>
      <p:sp>
        <p:nvSpPr>
          <p:cNvPr id="247" name="Google Shape;247;p31"/>
          <p:cNvSpPr/>
          <p:nvPr/>
        </p:nvSpPr>
        <p:spPr>
          <a:xfrm>
            <a:off x="3566418" y="3669903"/>
            <a:ext cx="3202980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Firebase Cloud Messaging (FCM)</a:t>
            </a:r>
            <a:endParaRPr sz="1500" b="0" i="0" u="none" strike="noStrike" cap="none"/>
          </a:p>
        </p:txBody>
      </p:sp>
      <p:sp>
        <p:nvSpPr>
          <p:cNvPr id="248" name="Google Shape;248;p31"/>
          <p:cNvSpPr/>
          <p:nvPr/>
        </p:nvSpPr>
        <p:spPr>
          <a:xfrm>
            <a:off x="3377407" y="4161333"/>
            <a:ext cx="3581003" cy="1637208"/>
          </a:xfrm>
          <a:prstGeom prst="rect">
            <a:avLst/>
          </a:prstGeom>
          <a:solidFill>
            <a:srgbClr val="D2D9F9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3377407" y="4161333"/>
            <a:ext cx="3581003" cy="2540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3566418" y="4350345"/>
            <a:ext cx="2443063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Chat Rooms &amp; Groups</a:t>
            </a:r>
            <a:endParaRPr sz="1800" b="0" i="0" u="none" strike="noStrike" cap="none"/>
          </a:p>
        </p:txBody>
      </p:sp>
      <p:sp>
        <p:nvSpPr>
          <p:cNvPr id="251" name="Google Shape;251;p31"/>
          <p:cNvSpPr/>
          <p:nvPr/>
        </p:nvSpPr>
        <p:spPr>
          <a:xfrm>
            <a:off x="3566418" y="4834632"/>
            <a:ext cx="3202980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Create and manage group chats</a:t>
            </a:r>
            <a:endParaRPr sz="1500" b="0" i="0" u="none" strike="noStrike" cap="none"/>
          </a:p>
        </p:txBody>
      </p:sp>
      <p:sp>
        <p:nvSpPr>
          <p:cNvPr id="252" name="Google Shape;252;p31"/>
          <p:cNvSpPr/>
          <p:nvPr/>
        </p:nvSpPr>
        <p:spPr>
          <a:xfrm>
            <a:off x="3566418" y="5307112"/>
            <a:ext cx="3202980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Member roles and permissions</a:t>
            </a:r>
            <a:endParaRPr sz="150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79623" y="376833"/>
            <a:ext cx="4393903" cy="42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700"/>
              <a:buFont typeface="Corben"/>
              <a:buNone/>
            </a:pPr>
            <a:r>
              <a:rPr lang="en-US" sz="2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Data Management Strategy</a:t>
            </a:r>
            <a:endParaRPr sz="2700" b="0" i="0" u="none" strike="noStrike" cap="none"/>
          </a:p>
        </p:txBody>
      </p:sp>
      <p:pic>
        <p:nvPicPr>
          <p:cNvPr id="259" name="Google Shape;259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1165" y="1079103"/>
            <a:ext cx="6569670" cy="589974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/>
          <p:nvPr/>
        </p:nvSpPr>
        <p:spPr>
          <a:xfrm>
            <a:off x="2988024" y="2248500"/>
            <a:ext cx="2448718" cy="31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Corben"/>
              <a:buNone/>
            </a:pPr>
            <a:r>
              <a:rPr lang="en-US" sz="11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Context API / Redux</a:t>
            </a:r>
            <a:endParaRPr sz="1100" b="0" i="0" u="none" strike="noStrike" cap="none"/>
          </a:p>
        </p:txBody>
      </p:sp>
      <p:pic>
        <p:nvPicPr>
          <p:cNvPr id="261" name="Google Shape;261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5179" y="3578867"/>
            <a:ext cx="561632" cy="5616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/>
          <p:nvPr/>
        </p:nvSpPr>
        <p:spPr>
          <a:xfrm>
            <a:off x="4632028" y="5495613"/>
            <a:ext cx="2371669" cy="31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Corben"/>
              <a:buNone/>
            </a:pPr>
            <a:r>
              <a:rPr lang="en-US" sz="11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Session Memory</a:t>
            </a:r>
            <a:endParaRPr sz="1100" b="0" i="0" u="none" strike="noStrike" cap="none"/>
          </a:p>
        </p:txBody>
      </p:sp>
      <p:pic>
        <p:nvPicPr>
          <p:cNvPr id="263" name="Google Shape;263;p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0639" y="3921287"/>
            <a:ext cx="561632" cy="56163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/>
          <p:nvPr/>
        </p:nvSpPr>
        <p:spPr>
          <a:xfrm>
            <a:off x="6737097" y="2593728"/>
            <a:ext cx="2371668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Corben"/>
              <a:buNone/>
            </a:pPr>
            <a:r>
              <a:rPr lang="en-US" sz="11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Firebase / MongoDB</a:t>
            </a:r>
            <a:endParaRPr sz="1100" b="0" i="0" u="none" strike="noStrike" cap="none"/>
          </a:p>
        </p:txBody>
      </p:sp>
      <p:sp>
        <p:nvSpPr>
          <p:cNvPr id="265" name="Google Shape;265;p32"/>
          <p:cNvSpPr/>
          <p:nvPr/>
        </p:nvSpPr>
        <p:spPr>
          <a:xfrm>
            <a:off x="479623" y="7338417"/>
            <a:ext cx="5547817" cy="1315443"/>
          </a:xfrm>
          <a:prstGeom prst="roundRect">
            <a:avLst>
              <a:gd name="adj" fmla="val 6951"/>
            </a:avLst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479623" y="7319368"/>
            <a:ext cx="5547817" cy="76200"/>
          </a:xfrm>
          <a:prstGeom prst="roundRect">
            <a:avLst>
              <a:gd name="adj" fmla="val 75535"/>
            </a:avLst>
          </a:prstGeom>
          <a:solidFill>
            <a:srgbClr val="4967E9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3047950" y="7132935"/>
            <a:ext cx="411063" cy="411063"/>
          </a:xfrm>
          <a:prstGeom prst="roundRect">
            <a:avLst>
              <a:gd name="adj" fmla="val 185373"/>
            </a:avLst>
          </a:prstGeom>
          <a:solidFill>
            <a:srgbClr val="4967E9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3171279" y="7235726"/>
            <a:ext cx="164406" cy="2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rben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sz="1300" b="0" i="0" u="none" strike="noStrike" cap="none"/>
          </a:p>
        </p:txBody>
      </p:sp>
      <p:sp>
        <p:nvSpPr>
          <p:cNvPr id="269" name="Google Shape;269;p32"/>
          <p:cNvSpPr/>
          <p:nvPr/>
        </p:nvSpPr>
        <p:spPr>
          <a:xfrm>
            <a:off x="635694" y="7681019"/>
            <a:ext cx="1975942" cy="21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-US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Local State Management</a:t>
            </a:r>
            <a:endParaRPr sz="1300" b="0" i="0" u="none" strike="noStrike" cap="none"/>
          </a:p>
        </p:txBody>
      </p:sp>
      <p:sp>
        <p:nvSpPr>
          <p:cNvPr id="270" name="Google Shape;270;p32"/>
          <p:cNvSpPr/>
          <p:nvPr/>
        </p:nvSpPr>
        <p:spPr>
          <a:xfrm>
            <a:off x="635694" y="7977287"/>
            <a:ext cx="5235674" cy="2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Context API or Redux for global state</a:t>
            </a:r>
            <a:endParaRPr sz="1000" b="0" i="0" u="none" strike="noStrike" cap="none"/>
          </a:p>
        </p:txBody>
      </p:sp>
      <p:sp>
        <p:nvSpPr>
          <p:cNvPr id="271" name="Google Shape;271;p32"/>
          <p:cNvSpPr/>
          <p:nvPr/>
        </p:nvSpPr>
        <p:spPr>
          <a:xfrm>
            <a:off x="635694" y="8278614"/>
            <a:ext cx="5235674" cy="2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Temporary session and active chat data</a:t>
            </a:r>
            <a:endParaRPr sz="1000" b="0" i="0" u="none" strike="noStrike" cap="none"/>
          </a:p>
        </p:txBody>
      </p:sp>
      <p:sp>
        <p:nvSpPr>
          <p:cNvPr id="272" name="Google Shape;272;p32"/>
          <p:cNvSpPr/>
          <p:nvPr/>
        </p:nvSpPr>
        <p:spPr>
          <a:xfrm>
            <a:off x="6164461" y="7338417"/>
            <a:ext cx="5547916" cy="1315443"/>
          </a:xfrm>
          <a:prstGeom prst="roundRect">
            <a:avLst>
              <a:gd name="adj" fmla="val 6951"/>
            </a:avLst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6164461" y="7319368"/>
            <a:ext cx="5547916" cy="76200"/>
          </a:xfrm>
          <a:prstGeom prst="roundRect">
            <a:avLst>
              <a:gd name="adj" fmla="val 75535"/>
            </a:avLst>
          </a:prstGeom>
          <a:solidFill>
            <a:srgbClr val="4967E9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8732888" y="7132935"/>
            <a:ext cx="411063" cy="411063"/>
          </a:xfrm>
          <a:prstGeom prst="roundRect">
            <a:avLst>
              <a:gd name="adj" fmla="val 185373"/>
            </a:avLst>
          </a:prstGeom>
          <a:solidFill>
            <a:srgbClr val="4967E9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2"/>
          <p:cNvSpPr/>
          <p:nvPr/>
        </p:nvSpPr>
        <p:spPr>
          <a:xfrm>
            <a:off x="8856216" y="7235726"/>
            <a:ext cx="164406" cy="2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rben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sz="1300" b="0" i="0" u="none" strike="noStrike" cap="none"/>
          </a:p>
        </p:txBody>
      </p:sp>
      <p:sp>
        <p:nvSpPr>
          <p:cNvPr id="276" name="Google Shape;276;p32"/>
          <p:cNvSpPr/>
          <p:nvPr/>
        </p:nvSpPr>
        <p:spPr>
          <a:xfrm>
            <a:off x="6320532" y="7681019"/>
            <a:ext cx="2251869" cy="21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-US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Persistent Database Storage</a:t>
            </a:r>
            <a:endParaRPr sz="1300" b="0" i="0" u="none" strike="noStrike" cap="none"/>
          </a:p>
        </p:txBody>
      </p:sp>
      <p:sp>
        <p:nvSpPr>
          <p:cNvPr id="277" name="Google Shape;277;p32"/>
          <p:cNvSpPr/>
          <p:nvPr/>
        </p:nvSpPr>
        <p:spPr>
          <a:xfrm>
            <a:off x="6320532" y="7977287"/>
            <a:ext cx="5235773" cy="2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Firebase Firestore for scalability</a:t>
            </a:r>
            <a:endParaRPr sz="1000" b="0" i="0" u="none" strike="noStrike" cap="none"/>
          </a:p>
        </p:txBody>
      </p:sp>
      <p:sp>
        <p:nvSpPr>
          <p:cNvPr id="278" name="Google Shape;278;p32"/>
          <p:cNvSpPr/>
          <p:nvPr/>
        </p:nvSpPr>
        <p:spPr>
          <a:xfrm>
            <a:off x="6320532" y="8278614"/>
            <a:ext cx="5235773" cy="2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User profiles and message history</a:t>
            </a:r>
            <a:endParaRPr sz="1000" b="0" i="0" u="none" strike="noStrike" cap="none"/>
          </a:p>
        </p:txBody>
      </p:sp>
      <p:sp>
        <p:nvSpPr>
          <p:cNvPr id="279" name="Google Shape;279;p32"/>
          <p:cNvSpPr txBox="1"/>
          <p:nvPr/>
        </p:nvSpPr>
        <p:spPr>
          <a:xfrm>
            <a:off x="8699450" y="6288600"/>
            <a:ext cx="34089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Chat Application UI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/>
          <p:nvPr/>
        </p:nvSpPr>
        <p:spPr>
          <a:xfrm>
            <a:off x="5446117" y="454663"/>
            <a:ext cx="4924128" cy="59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700"/>
              <a:buFont typeface="Corben"/>
              <a:buNone/>
            </a:pPr>
            <a:r>
              <a:rPr lang="en-US" sz="3700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Testing Your Chat App</a:t>
            </a:r>
            <a:endParaRPr sz="3700" b="0" i="0" u="none" strike="noStrike" cap="none" dirty="0"/>
          </a:p>
        </p:txBody>
      </p:sp>
      <p:sp>
        <p:nvSpPr>
          <p:cNvPr id="287" name="Google Shape;287;p33"/>
          <p:cNvSpPr/>
          <p:nvPr/>
        </p:nvSpPr>
        <p:spPr>
          <a:xfrm>
            <a:off x="5446118" y="2069406"/>
            <a:ext cx="25400" cy="3593307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5633343" y="2269332"/>
            <a:ext cx="567035" cy="2540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5233492" y="2069406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5304383" y="2104827"/>
            <a:ext cx="283468" cy="35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sz="2200" b="0" i="0" u="none" strike="noStrike" cap="none"/>
          </a:p>
        </p:txBody>
      </p:sp>
      <p:sp>
        <p:nvSpPr>
          <p:cNvPr id="291" name="Google Shape;291;p33"/>
          <p:cNvSpPr/>
          <p:nvPr/>
        </p:nvSpPr>
        <p:spPr>
          <a:xfrm>
            <a:off x="6391176" y="2134294"/>
            <a:ext cx="2362696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Unit Testing</a:t>
            </a:r>
            <a:endParaRPr sz="1800" b="0" i="0" u="none" strike="noStrike" cap="none"/>
          </a:p>
        </p:txBody>
      </p:sp>
      <p:sp>
        <p:nvSpPr>
          <p:cNvPr id="292" name="Google Shape;292;p33"/>
          <p:cNvSpPr/>
          <p:nvPr/>
        </p:nvSpPr>
        <p:spPr>
          <a:xfrm>
            <a:off x="6391176" y="2542977"/>
            <a:ext cx="5139333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Jest for individual components</a:t>
            </a:r>
            <a:endParaRPr sz="1500" b="0" i="0" u="none" strike="noStrike" cap="none"/>
          </a:p>
        </p:txBody>
      </p:sp>
      <p:sp>
        <p:nvSpPr>
          <p:cNvPr id="293" name="Google Shape;293;p33"/>
          <p:cNvSpPr/>
          <p:nvPr/>
        </p:nvSpPr>
        <p:spPr>
          <a:xfrm>
            <a:off x="6391176" y="2958802"/>
            <a:ext cx="5139333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Test Message, ChatBubble, Login forms</a:t>
            </a:r>
            <a:endParaRPr sz="1500" b="0" i="0" u="none" strike="noStrike" cap="none"/>
          </a:p>
        </p:txBody>
      </p:sp>
      <p:sp>
        <p:nvSpPr>
          <p:cNvPr id="294" name="Google Shape;294;p33"/>
          <p:cNvSpPr/>
          <p:nvPr/>
        </p:nvSpPr>
        <p:spPr>
          <a:xfrm>
            <a:off x="6391176" y="3374628"/>
            <a:ext cx="5139333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Core logic: send/receive, authentication</a:t>
            </a:r>
            <a:endParaRPr sz="1500" b="0" i="0" u="none" strike="noStrike" cap="none"/>
          </a:p>
        </p:txBody>
      </p:sp>
      <p:sp>
        <p:nvSpPr>
          <p:cNvPr id="295" name="Google Shape;295;p33"/>
          <p:cNvSpPr/>
          <p:nvPr/>
        </p:nvSpPr>
        <p:spPr>
          <a:xfrm>
            <a:off x="5633343" y="4254996"/>
            <a:ext cx="567035" cy="2540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5233492" y="4055070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5304383" y="4090492"/>
            <a:ext cx="283468" cy="35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sz="2200" b="0" i="0" u="none" strike="noStrike" cap="none"/>
          </a:p>
        </p:txBody>
      </p:sp>
      <p:sp>
        <p:nvSpPr>
          <p:cNvPr id="298" name="Google Shape;298;p33"/>
          <p:cNvSpPr/>
          <p:nvPr/>
        </p:nvSpPr>
        <p:spPr>
          <a:xfrm>
            <a:off x="6391176" y="4119959"/>
            <a:ext cx="2362696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lang="en-US" sz="18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End-to-End Testing</a:t>
            </a:r>
            <a:endParaRPr sz="1800" b="0" i="0" u="none" strike="noStrike" cap="none"/>
          </a:p>
        </p:txBody>
      </p:sp>
      <p:sp>
        <p:nvSpPr>
          <p:cNvPr id="299" name="Google Shape;299;p33"/>
          <p:cNvSpPr/>
          <p:nvPr/>
        </p:nvSpPr>
        <p:spPr>
          <a:xfrm>
            <a:off x="6391176" y="4528642"/>
            <a:ext cx="5139333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Cypress for complete user flows</a:t>
            </a:r>
            <a:endParaRPr sz="1500" b="0" i="0" u="none" strike="noStrike" cap="none"/>
          </a:p>
        </p:txBody>
      </p:sp>
      <p:sp>
        <p:nvSpPr>
          <p:cNvPr id="300" name="Google Shape;300;p33"/>
          <p:cNvSpPr/>
          <p:nvPr/>
        </p:nvSpPr>
        <p:spPr>
          <a:xfrm>
            <a:off x="6391176" y="4944468"/>
            <a:ext cx="5139333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Login → send messages → notifications</a:t>
            </a:r>
            <a:endParaRPr sz="1500" b="0" i="0" u="none" strike="noStrike" cap="none"/>
          </a:p>
        </p:txBody>
      </p:sp>
      <p:sp>
        <p:nvSpPr>
          <p:cNvPr id="301" name="Google Shape;301;p33"/>
          <p:cNvSpPr/>
          <p:nvPr/>
        </p:nvSpPr>
        <p:spPr>
          <a:xfrm>
            <a:off x="6391176" y="5360293"/>
            <a:ext cx="5139333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lang="en-US" sz="15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Multi-device simulation</a:t>
            </a:r>
            <a:endParaRPr sz="1500" b="0" i="0" u="none" strike="noStrike" cap="none"/>
          </a:p>
        </p:txBody>
      </p:sp>
      <p:sp>
        <p:nvSpPr>
          <p:cNvPr id="302" name="Google Shape;302;p33"/>
          <p:cNvSpPr txBox="1"/>
          <p:nvPr/>
        </p:nvSpPr>
        <p:spPr>
          <a:xfrm>
            <a:off x="8699450" y="6288600"/>
            <a:ext cx="34089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Chat Application UI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BeachVTI">
      <a:dk1>
        <a:srgbClr val="000000"/>
      </a:dk1>
      <a:lt1>
        <a:srgbClr val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476</Words>
  <Application>Microsoft Office PowerPoint</Application>
  <PresentationFormat>Widescreen</PresentationFormat>
  <Paragraphs>120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Nobile</vt:lpstr>
      <vt:lpstr>Trebuchet MS</vt:lpstr>
      <vt:lpstr>Corben</vt:lpstr>
      <vt:lpstr>Arial</vt:lpstr>
      <vt:lpstr>Avenir</vt:lpstr>
      <vt:lpstr>VeniceBeachVTI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Anushiya Rajadurai</cp:lastModifiedBy>
  <cp:revision>2</cp:revision>
  <dcterms:modified xsi:type="dcterms:W3CDTF">2025-09-25T11:24:28Z</dcterms:modified>
</cp:coreProperties>
</file>